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BB43F5-0163-BDD2-3F86-4FE1684F911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51474D18-8CD5-EF6A-EE04-333B8E2674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5B6231FF-3699-768C-CF5B-A4C21E05433E}"/>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8915FFA0-604C-F3CA-ADE3-BF5DAE22BAC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4A8DAF00-60B5-CDDB-EF20-6255E06F562B}"/>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1886720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56E3C1-E345-58E1-143F-91335F07290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DB265220-AD97-16C3-9D9F-02667E67068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AE0DD80-AB34-E3EF-FDE1-B108265F27CC}"/>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E260E24A-5C18-4B64-B04F-94C92862B79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18769ED-5251-346C-36F3-0CF2015DA80C}"/>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2558270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8FE3A54-34B2-6C96-232D-3850C45870A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F64891CE-4ADC-B4DE-76C2-9FBFFE69126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E384AF9-F105-C1D2-C6D8-BAB57C9FCE19}"/>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FFA8CF04-E15F-0418-DBE0-B834E8D4AA9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2357CD5-764E-9352-EB7D-D643DD436711}"/>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1800596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5A930B-BA11-295B-13FE-B723B77E9D2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95704740-60A9-74E3-8953-035D64E25D7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7A20B34-C91A-19C5-A7B5-DB60765BDE41}"/>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11E19BA9-D0B7-ECF9-FE78-F0E8286BCB1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5E46855-D300-7282-60A3-8F5467CF8733}"/>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1384202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700A1B-0A11-AD17-9B26-CE5207B44AB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34EFEC7-C317-D703-F0B1-8F717E914C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4AB9B37-E0B2-656A-EAD7-BD7B9DEE0E5A}"/>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A61685E8-F1C7-630A-FAA2-E40B36EDD82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25A2CBB-8431-9C2F-C6E4-9954B3D1FD4F}"/>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267246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111730-B85C-DF43-4805-FCD0551CADE8}"/>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8FA1C758-E657-E7D1-5B9C-5CB41689ABF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B1D79580-B980-B7AD-E442-1BCA6FCC0E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6C8DFE70-69F0-46BF-79A5-4C41D5F30414}"/>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6" name="Marcador de pie de página 5">
            <a:extLst>
              <a:ext uri="{FF2B5EF4-FFF2-40B4-BE49-F238E27FC236}">
                <a16:creationId xmlns:a16="http://schemas.microsoft.com/office/drawing/2014/main" id="{86154A34-3262-5370-D95A-0C774411A3D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EFEE9A3-F92F-6540-9DE7-068306E10BA3}"/>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3929498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E73D33-2ED1-F0D0-49FA-CA83DD114C6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39F6326-0014-773C-C92B-AED1E851D5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CBF8FC5-A006-19ED-104C-B9AE1C25479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AE03B031-F9EA-5CD7-5390-579DF9AB3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F03A9BC-6D72-49E4-30E7-22487592D38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61C0B4B6-68CB-D7D0-6769-D07FD625F105}"/>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8" name="Marcador de pie de página 7">
            <a:extLst>
              <a:ext uri="{FF2B5EF4-FFF2-40B4-BE49-F238E27FC236}">
                <a16:creationId xmlns:a16="http://schemas.microsoft.com/office/drawing/2014/main" id="{BE84A120-1C38-BA27-CFF1-A12257033CDF}"/>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D1732BDB-4896-7347-6A39-4067763B5C04}"/>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3297582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898822-5C1D-3727-C164-2BED7394036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3299856A-35FA-736F-60DB-DD33DA3AD77A}"/>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4" name="Marcador de pie de página 3">
            <a:extLst>
              <a:ext uri="{FF2B5EF4-FFF2-40B4-BE49-F238E27FC236}">
                <a16:creationId xmlns:a16="http://schemas.microsoft.com/office/drawing/2014/main" id="{6A83229B-0C34-23A3-BAC9-14EF18B575EC}"/>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6DF584FA-9511-0D06-C659-543B216E05B6}"/>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1960567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23E09DE-5E6C-E0B5-C4E5-E19A41B65838}"/>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3" name="Marcador de pie de página 2">
            <a:extLst>
              <a:ext uri="{FF2B5EF4-FFF2-40B4-BE49-F238E27FC236}">
                <a16:creationId xmlns:a16="http://schemas.microsoft.com/office/drawing/2014/main" id="{C6C1FCD7-CE73-07A3-0CBA-894EFAE832BE}"/>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FD4CDABA-25C8-F891-8A4C-133068E0DDC5}"/>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4162177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170E57-636F-A255-6CFD-FE1DEBC6904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84E1C894-241A-B7CB-3FF5-41BDD9FAB8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ACC6FB99-AEDB-FB2A-58B7-B1A8E1C877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A0B5DCF-CA02-E4FC-77CA-0839BA3F55A2}"/>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6" name="Marcador de pie de página 5">
            <a:extLst>
              <a:ext uri="{FF2B5EF4-FFF2-40B4-BE49-F238E27FC236}">
                <a16:creationId xmlns:a16="http://schemas.microsoft.com/office/drawing/2014/main" id="{5500DECE-DE32-1DFB-E90B-7EC3B6A160DE}"/>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9A0C1CB-AE25-EABC-E0CF-5A66DF90F8BB}"/>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4182333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9AF452-68CC-4142-2B8F-AB4612E1713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15E70A0C-8FFE-DDD6-6E1A-CB7A30245A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1D8C793D-9EF5-A973-5BDA-5E3996BEE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7C1BB4E-9ACD-1628-4039-B1D0FF8D6F38}"/>
              </a:ext>
            </a:extLst>
          </p:cNvPr>
          <p:cNvSpPr>
            <a:spLocks noGrp="1"/>
          </p:cNvSpPr>
          <p:nvPr>
            <p:ph type="dt" sz="half" idx="10"/>
          </p:nvPr>
        </p:nvSpPr>
        <p:spPr/>
        <p:txBody>
          <a:bodyPr/>
          <a:lstStyle/>
          <a:p>
            <a:fld id="{3DC2F52F-66E1-4B59-B9BF-B2AA2CF9E5A3}" type="datetimeFigureOut">
              <a:rPr lang="es-MX" smtClean="0"/>
              <a:t>17/05/2025</a:t>
            </a:fld>
            <a:endParaRPr lang="es-MX"/>
          </a:p>
        </p:txBody>
      </p:sp>
      <p:sp>
        <p:nvSpPr>
          <p:cNvPr id="6" name="Marcador de pie de página 5">
            <a:extLst>
              <a:ext uri="{FF2B5EF4-FFF2-40B4-BE49-F238E27FC236}">
                <a16:creationId xmlns:a16="http://schemas.microsoft.com/office/drawing/2014/main" id="{F8E10E56-E9CF-214D-5CB4-46DAB0CB3EE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A948B92-0FC7-394B-6934-81D2C8B5798C}"/>
              </a:ext>
            </a:extLst>
          </p:cNvPr>
          <p:cNvSpPr>
            <a:spLocks noGrp="1"/>
          </p:cNvSpPr>
          <p:nvPr>
            <p:ph type="sldNum" sz="quarter" idx="12"/>
          </p:nvPr>
        </p:nvSpPr>
        <p:spPr/>
        <p:txBody>
          <a:bodyPr/>
          <a:lstStyle/>
          <a:p>
            <a:fld id="{B208C05F-DB79-455B-B0AC-9DA090BF59A0}" type="slidenum">
              <a:rPr lang="es-MX" smtClean="0"/>
              <a:t>‹Nº›</a:t>
            </a:fld>
            <a:endParaRPr lang="es-MX"/>
          </a:p>
        </p:txBody>
      </p:sp>
    </p:spTree>
    <p:extLst>
      <p:ext uri="{BB962C8B-B14F-4D97-AF65-F5344CB8AC3E}">
        <p14:creationId xmlns:p14="http://schemas.microsoft.com/office/powerpoint/2010/main" val="962700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07765F9-07B4-C201-71A3-2B7A807237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8ED8053B-3237-3AA4-DA19-2A9930EC8B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72DE491-F6B6-F8AF-BDB6-9AF622B04E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C2F52F-66E1-4B59-B9BF-B2AA2CF9E5A3}" type="datetimeFigureOut">
              <a:rPr lang="es-MX" smtClean="0"/>
              <a:t>17/05/2025</a:t>
            </a:fld>
            <a:endParaRPr lang="es-MX"/>
          </a:p>
        </p:txBody>
      </p:sp>
      <p:sp>
        <p:nvSpPr>
          <p:cNvPr id="5" name="Marcador de pie de página 4">
            <a:extLst>
              <a:ext uri="{FF2B5EF4-FFF2-40B4-BE49-F238E27FC236}">
                <a16:creationId xmlns:a16="http://schemas.microsoft.com/office/drawing/2014/main" id="{F1E9BDC2-45A7-01AB-B322-C3EB3F7CBE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D004A96-9AA6-9F84-2D80-A97D2986C2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8C05F-DB79-455B-B0AC-9DA090BF59A0}" type="slidenum">
              <a:rPr lang="es-MX" smtClean="0"/>
              <a:t>‹Nº›</a:t>
            </a:fld>
            <a:endParaRPr lang="es-MX"/>
          </a:p>
        </p:txBody>
      </p:sp>
    </p:spTree>
    <p:extLst>
      <p:ext uri="{BB962C8B-B14F-4D97-AF65-F5344CB8AC3E}">
        <p14:creationId xmlns:p14="http://schemas.microsoft.com/office/powerpoint/2010/main" val="9125799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406B97-D7A0-DE40-0E18-2E0BDEE13D36}"/>
              </a:ext>
            </a:extLst>
          </p:cNvPr>
          <p:cNvSpPr>
            <a:spLocks noGrp="1"/>
          </p:cNvSpPr>
          <p:nvPr>
            <p:ph type="ctrTitle"/>
          </p:nvPr>
        </p:nvSpPr>
        <p:spPr/>
        <p:txBody>
          <a:bodyPr/>
          <a:lstStyle/>
          <a:p>
            <a:r>
              <a:rPr lang="es-MX" dirty="0"/>
              <a:t>Política y contrato (pacto) social.</a:t>
            </a:r>
          </a:p>
        </p:txBody>
      </p:sp>
      <p:sp>
        <p:nvSpPr>
          <p:cNvPr id="3" name="Subtítulo 2">
            <a:extLst>
              <a:ext uri="{FF2B5EF4-FFF2-40B4-BE49-F238E27FC236}">
                <a16:creationId xmlns:a16="http://schemas.microsoft.com/office/drawing/2014/main" id="{6053FD98-CC63-2400-AAAA-B76EE6719DFF}"/>
              </a:ext>
            </a:extLst>
          </p:cNvPr>
          <p:cNvSpPr>
            <a:spLocks noGrp="1"/>
          </p:cNvSpPr>
          <p:nvPr>
            <p:ph type="subTitle" idx="1"/>
          </p:nvPr>
        </p:nvSpPr>
        <p:spPr>
          <a:xfrm>
            <a:off x="1524000" y="3880334"/>
            <a:ext cx="9144000" cy="1655762"/>
          </a:xfrm>
        </p:spPr>
        <p:txBody>
          <a:bodyPr/>
          <a:lstStyle/>
          <a:p>
            <a:r>
              <a:rPr lang="es-MX" dirty="0"/>
              <a:t>Lic. Edwin Daniel Martínez Correa. </a:t>
            </a:r>
          </a:p>
          <a:p>
            <a:r>
              <a:rPr lang="es-MX" dirty="0"/>
              <a:t>Instituto Soulmaya- Bachillerato. </a:t>
            </a:r>
          </a:p>
          <a:p>
            <a:r>
              <a:rPr lang="es-MX" dirty="0"/>
              <a:t>Humanidades II. </a:t>
            </a:r>
          </a:p>
        </p:txBody>
      </p:sp>
      <p:pic>
        <p:nvPicPr>
          <p:cNvPr id="4" name="Imagen 3">
            <a:extLst>
              <a:ext uri="{FF2B5EF4-FFF2-40B4-BE49-F238E27FC236}">
                <a16:creationId xmlns:a16="http://schemas.microsoft.com/office/drawing/2014/main" id="{B9BEBC42-F5AB-92C8-42B2-A57BDBE930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7983" y="4388334"/>
            <a:ext cx="1709530" cy="1655762"/>
          </a:xfrm>
          <a:prstGeom prst="rect">
            <a:avLst/>
          </a:prstGeom>
        </p:spPr>
      </p:pic>
    </p:spTree>
    <p:extLst>
      <p:ext uri="{BB962C8B-B14F-4D97-AF65-F5344CB8AC3E}">
        <p14:creationId xmlns:p14="http://schemas.microsoft.com/office/powerpoint/2010/main" val="2479309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2D67866-5198-58E8-C851-48C36C50CBAA}"/>
              </a:ext>
            </a:extLst>
          </p:cNvPr>
          <p:cNvSpPr>
            <a:spLocks noGrp="1"/>
          </p:cNvSpPr>
          <p:nvPr>
            <p:ph idx="1"/>
          </p:nvPr>
        </p:nvSpPr>
        <p:spPr>
          <a:xfrm>
            <a:off x="838200" y="1253331"/>
            <a:ext cx="10515600" cy="4351338"/>
          </a:xfrm>
        </p:spPr>
        <p:txBody>
          <a:bodyPr/>
          <a:lstStyle/>
          <a:p>
            <a:pPr algn="just"/>
            <a:r>
              <a:rPr lang="es-MX" dirty="0">
                <a:latin typeface="Times New Roman" panose="02020603050405020304" pitchFamily="18" charset="0"/>
                <a:cs typeface="Times New Roman" panose="02020603050405020304" pitchFamily="18" charset="0"/>
              </a:rPr>
              <a:t>Los colectivos se mantienen unidos si presentan cuatro condiciones: </a:t>
            </a:r>
          </a:p>
          <a:p>
            <a:pPr marL="0" indent="0" algn="just">
              <a:buNone/>
            </a:pPr>
            <a:endParaRPr lang="es-MX" dirty="0">
              <a:latin typeface="Times New Roman" panose="02020603050405020304" pitchFamily="18" charset="0"/>
              <a:cs typeface="Times New Roman" panose="02020603050405020304" pitchFamily="18" charset="0"/>
            </a:endParaRPr>
          </a:p>
          <a:p>
            <a:pPr marL="514350" indent="-514350" algn="just">
              <a:buAutoNum type="arabicPeriod"/>
            </a:pPr>
            <a:r>
              <a:rPr lang="es-MX" dirty="0">
                <a:latin typeface="Times New Roman" panose="02020603050405020304" pitchFamily="18" charset="0"/>
                <a:cs typeface="Times New Roman" panose="02020603050405020304" pitchFamily="18" charset="0"/>
              </a:rPr>
              <a:t>Preservar sus objetivos. </a:t>
            </a:r>
          </a:p>
          <a:p>
            <a:pPr marL="514350" indent="-514350" algn="just">
              <a:buAutoNum type="arabicPeriod"/>
            </a:pPr>
            <a:r>
              <a:rPr lang="es-MX" dirty="0">
                <a:latin typeface="Times New Roman" panose="02020603050405020304" pitchFamily="18" charset="0"/>
                <a:cs typeface="Times New Roman" panose="02020603050405020304" pitchFamily="18" charset="0"/>
              </a:rPr>
              <a:t>Establecer condiciones claras y transparentes para dirigir el colectivo. </a:t>
            </a:r>
          </a:p>
          <a:p>
            <a:pPr marL="514350" indent="-514350" algn="just">
              <a:buAutoNum type="arabicPeriod"/>
            </a:pPr>
            <a:r>
              <a:rPr lang="es-MX" dirty="0">
                <a:latin typeface="Times New Roman" panose="02020603050405020304" pitchFamily="18" charset="0"/>
                <a:cs typeface="Times New Roman" panose="02020603050405020304" pitchFamily="18" charset="0"/>
              </a:rPr>
              <a:t>Establecer reglas que garanticen que haya cohesión. </a:t>
            </a:r>
          </a:p>
          <a:p>
            <a:pPr marL="514350" indent="-514350" algn="just">
              <a:buAutoNum type="arabicPeriod"/>
            </a:pPr>
            <a:r>
              <a:rPr lang="es-MX" dirty="0">
                <a:latin typeface="Times New Roman" panose="02020603050405020304" pitchFamily="18" charset="0"/>
                <a:cs typeface="Times New Roman" panose="02020603050405020304" pitchFamily="18" charset="0"/>
              </a:rPr>
              <a:t>Mantener una buena comunicación interna. </a:t>
            </a:r>
          </a:p>
        </p:txBody>
      </p:sp>
    </p:spTree>
    <p:extLst>
      <p:ext uri="{BB962C8B-B14F-4D97-AF65-F5344CB8AC3E}">
        <p14:creationId xmlns:p14="http://schemas.microsoft.com/office/powerpoint/2010/main" val="2821483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E043F69-DC42-3D2B-B186-B0576578A3D2}"/>
              </a:ext>
            </a:extLst>
          </p:cNvPr>
          <p:cNvSpPr>
            <a:spLocks noGrp="1"/>
          </p:cNvSpPr>
          <p:nvPr>
            <p:ph idx="1"/>
          </p:nvPr>
        </p:nvSpPr>
        <p:spPr>
          <a:xfrm>
            <a:off x="838200" y="1139687"/>
            <a:ext cx="10515600" cy="5037276"/>
          </a:xfrm>
        </p:spPr>
        <p:txBody>
          <a:bodyPr>
            <a:normAutofit/>
          </a:bodyPr>
          <a:lstStyle/>
          <a:p>
            <a:pPr marL="0" indent="0" algn="ctr">
              <a:buNone/>
            </a:pPr>
            <a:r>
              <a:rPr lang="es-MX" sz="2400" dirty="0">
                <a:latin typeface="Times New Roman" panose="02020603050405020304" pitchFamily="18" charset="0"/>
                <a:cs typeface="Times New Roman" panose="02020603050405020304" pitchFamily="18" charset="0"/>
              </a:rPr>
              <a:t>Los colectivos se realizan de distintas maneras, algunos ejemplos son los siguientes: </a:t>
            </a:r>
          </a:p>
          <a:p>
            <a:pPr marL="0" indent="0" algn="just">
              <a:buNone/>
            </a:pPr>
            <a:endParaRPr lang="es-MX" sz="2400" dirty="0">
              <a:latin typeface="Times New Roman" panose="02020603050405020304" pitchFamily="18" charset="0"/>
              <a:cs typeface="Times New Roman" panose="02020603050405020304" pitchFamily="18" charset="0"/>
            </a:endParaRPr>
          </a:p>
          <a:p>
            <a:pPr marL="457200" indent="-457200" algn="just">
              <a:buAutoNum type="arabicPeriod"/>
            </a:pPr>
            <a:r>
              <a:rPr lang="es-MX" sz="2000" b="1" dirty="0">
                <a:latin typeface="Times New Roman" panose="02020603050405020304" pitchFamily="18" charset="0"/>
                <a:cs typeface="Times New Roman" panose="02020603050405020304" pitchFamily="18" charset="0"/>
              </a:rPr>
              <a:t>Comunidad: </a:t>
            </a:r>
            <a:r>
              <a:rPr lang="es-MX" sz="2000" dirty="0">
                <a:latin typeface="Times New Roman" panose="02020603050405020304" pitchFamily="18" charset="0"/>
                <a:cs typeface="Times New Roman" panose="02020603050405020304" pitchFamily="18" charset="0"/>
              </a:rPr>
              <a:t>conjunto de personas que viven juntas, que comparten bienes o intereses comunes y que, en muchos casos, desarrollan actividades similares. Para que una comunidad se mantenga, deben respetarse y preservarse sus prácticas y costumbres. </a:t>
            </a:r>
          </a:p>
          <a:p>
            <a:pPr marL="457200" indent="-457200" algn="just">
              <a:buAutoNum type="arabicPeriod"/>
            </a:pPr>
            <a:r>
              <a:rPr lang="es-MX" sz="2000" b="1" dirty="0">
                <a:latin typeface="Times New Roman" panose="02020603050405020304" pitchFamily="18" charset="0"/>
                <a:cs typeface="Times New Roman" panose="02020603050405020304" pitchFamily="18" charset="0"/>
              </a:rPr>
              <a:t>Organización: </a:t>
            </a:r>
            <a:r>
              <a:rPr lang="es-MX" sz="2000" dirty="0">
                <a:latin typeface="Times New Roman" panose="02020603050405020304" pitchFamily="18" charset="0"/>
                <a:cs typeface="Times New Roman" panose="02020603050405020304" pitchFamily="18" charset="0"/>
              </a:rPr>
              <a:t>son organizaciones humanas complejas que  trabajan para lograr determinados propósitos. Estas organizaciones pueden ser empresas, organismos públicos, asociaciones y fundaciones. </a:t>
            </a:r>
          </a:p>
          <a:p>
            <a:pPr marL="457200" indent="-457200" algn="just">
              <a:buAutoNum type="arabicPeriod"/>
            </a:pPr>
            <a:r>
              <a:rPr lang="es-MX" sz="2000" b="1" dirty="0">
                <a:latin typeface="Times New Roman" panose="02020603050405020304" pitchFamily="18" charset="0"/>
                <a:cs typeface="Times New Roman" panose="02020603050405020304" pitchFamily="18" charset="0"/>
              </a:rPr>
              <a:t>Solidaridad: </a:t>
            </a:r>
            <a:r>
              <a:rPr lang="es-MX" sz="2000" dirty="0">
                <a:latin typeface="Times New Roman" panose="02020603050405020304" pitchFamily="18" charset="0"/>
                <a:cs typeface="Times New Roman" panose="02020603050405020304" pitchFamily="18" charset="0"/>
              </a:rPr>
              <a:t>son colectivos que se forman para apoyar una causa considerada justa, o, para apoyar a alguna población que se encuentra en situación de vulnerabilidad. </a:t>
            </a:r>
          </a:p>
          <a:p>
            <a:pPr marL="457200" indent="-457200" algn="just">
              <a:buAutoNum type="arabicPeriod"/>
            </a:pPr>
            <a:r>
              <a:rPr lang="es-MX" sz="2000" b="1" dirty="0">
                <a:latin typeface="Times New Roman" panose="02020603050405020304" pitchFamily="18" charset="0"/>
                <a:cs typeface="Times New Roman" panose="02020603050405020304" pitchFamily="18" charset="0"/>
              </a:rPr>
              <a:t>Coexistencia: </a:t>
            </a:r>
            <a:r>
              <a:rPr lang="es-MX" sz="2000" dirty="0">
                <a:latin typeface="Times New Roman" panose="02020603050405020304" pitchFamily="18" charset="0"/>
                <a:cs typeface="Times New Roman" panose="02020603050405020304" pitchFamily="18" charset="0"/>
              </a:rPr>
              <a:t>algunos colectivos se forman para convivir con otros grupos humanos que tienen propósitos y maneras de comportamiento muy diferentes. </a:t>
            </a:r>
          </a:p>
        </p:txBody>
      </p:sp>
    </p:spTree>
    <p:extLst>
      <p:ext uri="{BB962C8B-B14F-4D97-AF65-F5344CB8AC3E}">
        <p14:creationId xmlns:p14="http://schemas.microsoft.com/office/powerpoint/2010/main" val="1888534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a:extLst>
              <a:ext uri="{FF2B5EF4-FFF2-40B4-BE49-F238E27FC236}">
                <a16:creationId xmlns:a16="http://schemas.microsoft.com/office/drawing/2014/main" id="{C36843CE-035E-903C-2A23-90D27DB07A3C}"/>
              </a:ext>
            </a:extLst>
          </p:cNvPr>
          <p:cNvSpPr/>
          <p:nvPr/>
        </p:nvSpPr>
        <p:spPr>
          <a:xfrm>
            <a:off x="848138" y="541682"/>
            <a:ext cx="3154018" cy="1285462"/>
          </a:xfrm>
          <a:prstGeom prst="ellipse">
            <a:avLst/>
          </a:prstGeom>
          <a:solidFill>
            <a:srgbClr val="00206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“Organización Política”. </a:t>
            </a:r>
          </a:p>
        </p:txBody>
      </p:sp>
      <p:sp>
        <p:nvSpPr>
          <p:cNvPr id="6" name="Rectángulo 5">
            <a:extLst>
              <a:ext uri="{FF2B5EF4-FFF2-40B4-BE49-F238E27FC236}">
                <a16:creationId xmlns:a16="http://schemas.microsoft.com/office/drawing/2014/main" id="{51C8BD8D-0BD8-5DF1-57DB-3D49DF34E26D}"/>
              </a:ext>
            </a:extLst>
          </p:cNvPr>
          <p:cNvSpPr/>
          <p:nvPr/>
        </p:nvSpPr>
        <p:spPr>
          <a:xfrm>
            <a:off x="5671933" y="637761"/>
            <a:ext cx="5035826" cy="1189383"/>
          </a:xfrm>
          <a:prstGeom prst="rect">
            <a:avLst/>
          </a:prstGeom>
          <a:solidFill>
            <a:srgbClr val="7030A0"/>
          </a:solidFill>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Mecanismo de control que toda nación requiere con el fin de organizar los diversos ramos de la administración pública y gestión del poder.</a:t>
            </a:r>
          </a:p>
        </p:txBody>
      </p:sp>
      <p:sp>
        <p:nvSpPr>
          <p:cNvPr id="7" name="Rectángulo 6">
            <a:extLst>
              <a:ext uri="{FF2B5EF4-FFF2-40B4-BE49-F238E27FC236}">
                <a16:creationId xmlns:a16="http://schemas.microsoft.com/office/drawing/2014/main" id="{F3AD37BC-CB4F-51FA-8915-9AF8913E8D9B}"/>
              </a:ext>
            </a:extLst>
          </p:cNvPr>
          <p:cNvSpPr/>
          <p:nvPr/>
        </p:nvSpPr>
        <p:spPr>
          <a:xfrm>
            <a:off x="848139" y="2335695"/>
            <a:ext cx="3154017" cy="129540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Existen diferentes formas de organización política que se han aplicado a lo largo del tiempo, por ejemplo: </a:t>
            </a:r>
          </a:p>
        </p:txBody>
      </p:sp>
      <p:sp>
        <p:nvSpPr>
          <p:cNvPr id="8" name="Rectángulo 7">
            <a:extLst>
              <a:ext uri="{FF2B5EF4-FFF2-40B4-BE49-F238E27FC236}">
                <a16:creationId xmlns:a16="http://schemas.microsoft.com/office/drawing/2014/main" id="{FA37B40F-1D52-401C-C75F-9BF3E80ACB6F}"/>
              </a:ext>
            </a:extLst>
          </p:cNvPr>
          <p:cNvSpPr/>
          <p:nvPr/>
        </p:nvSpPr>
        <p:spPr>
          <a:xfrm>
            <a:off x="828258" y="4052673"/>
            <a:ext cx="3154017" cy="37106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Democracia. </a:t>
            </a:r>
          </a:p>
        </p:txBody>
      </p:sp>
      <p:sp>
        <p:nvSpPr>
          <p:cNvPr id="9" name="Rectángulo 8">
            <a:extLst>
              <a:ext uri="{FF2B5EF4-FFF2-40B4-BE49-F238E27FC236}">
                <a16:creationId xmlns:a16="http://schemas.microsoft.com/office/drawing/2014/main" id="{25DFF07B-B3D1-829B-4C32-E1C83EA272DE}"/>
              </a:ext>
            </a:extLst>
          </p:cNvPr>
          <p:cNvSpPr/>
          <p:nvPr/>
        </p:nvSpPr>
        <p:spPr>
          <a:xfrm>
            <a:off x="848138" y="4929808"/>
            <a:ext cx="3154017" cy="37106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Monarquía. </a:t>
            </a:r>
          </a:p>
        </p:txBody>
      </p:sp>
      <p:sp>
        <p:nvSpPr>
          <p:cNvPr id="10" name="Rectángulo 9">
            <a:extLst>
              <a:ext uri="{FF2B5EF4-FFF2-40B4-BE49-F238E27FC236}">
                <a16:creationId xmlns:a16="http://schemas.microsoft.com/office/drawing/2014/main" id="{05991788-52F1-9B92-1FC6-FD3B26C56921}"/>
              </a:ext>
            </a:extLst>
          </p:cNvPr>
          <p:cNvSpPr/>
          <p:nvPr/>
        </p:nvSpPr>
        <p:spPr>
          <a:xfrm>
            <a:off x="848138" y="5681868"/>
            <a:ext cx="3154017" cy="37106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Aristocracia. </a:t>
            </a:r>
          </a:p>
        </p:txBody>
      </p:sp>
      <p:sp>
        <p:nvSpPr>
          <p:cNvPr id="11" name="Flecha: a la derecha 10">
            <a:extLst>
              <a:ext uri="{FF2B5EF4-FFF2-40B4-BE49-F238E27FC236}">
                <a16:creationId xmlns:a16="http://schemas.microsoft.com/office/drawing/2014/main" id="{A938B1D4-8032-4203-2A67-35091FA8D367}"/>
              </a:ext>
            </a:extLst>
          </p:cNvPr>
          <p:cNvSpPr/>
          <p:nvPr/>
        </p:nvSpPr>
        <p:spPr>
          <a:xfrm>
            <a:off x="4257259" y="3974823"/>
            <a:ext cx="583095" cy="371061"/>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Rectángulo 11">
            <a:extLst>
              <a:ext uri="{FF2B5EF4-FFF2-40B4-BE49-F238E27FC236}">
                <a16:creationId xmlns:a16="http://schemas.microsoft.com/office/drawing/2014/main" id="{CF812C89-755E-0180-9063-17AA90F9CA3E}"/>
              </a:ext>
            </a:extLst>
          </p:cNvPr>
          <p:cNvSpPr/>
          <p:nvPr/>
        </p:nvSpPr>
        <p:spPr>
          <a:xfrm>
            <a:off x="4966251" y="3679960"/>
            <a:ext cx="2259498" cy="521803"/>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Sistema de república. </a:t>
            </a:r>
          </a:p>
        </p:txBody>
      </p:sp>
      <p:sp>
        <p:nvSpPr>
          <p:cNvPr id="13" name="Flecha: a la derecha 12">
            <a:extLst>
              <a:ext uri="{FF2B5EF4-FFF2-40B4-BE49-F238E27FC236}">
                <a16:creationId xmlns:a16="http://schemas.microsoft.com/office/drawing/2014/main" id="{789117E3-C76C-5CA4-1BCC-BF0293ACE447}"/>
              </a:ext>
            </a:extLst>
          </p:cNvPr>
          <p:cNvSpPr/>
          <p:nvPr/>
        </p:nvSpPr>
        <p:spPr>
          <a:xfrm>
            <a:off x="4257259" y="4929808"/>
            <a:ext cx="583096" cy="371061"/>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Rectángulo 13">
            <a:extLst>
              <a:ext uri="{FF2B5EF4-FFF2-40B4-BE49-F238E27FC236}">
                <a16:creationId xmlns:a16="http://schemas.microsoft.com/office/drawing/2014/main" id="{78865233-2028-77DB-FC4A-70694BD26CC6}"/>
              </a:ext>
            </a:extLst>
          </p:cNvPr>
          <p:cNvSpPr/>
          <p:nvPr/>
        </p:nvSpPr>
        <p:spPr>
          <a:xfrm>
            <a:off x="4966251" y="4854436"/>
            <a:ext cx="2259498" cy="521803"/>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-Absolutista. </a:t>
            </a:r>
          </a:p>
          <a:p>
            <a:pPr algn="ctr"/>
            <a:r>
              <a:rPr lang="es-MX" dirty="0"/>
              <a:t>-Parlamentaria. </a:t>
            </a:r>
          </a:p>
        </p:txBody>
      </p:sp>
      <p:sp>
        <p:nvSpPr>
          <p:cNvPr id="15" name="Flecha: hacia abajo 14">
            <a:extLst>
              <a:ext uri="{FF2B5EF4-FFF2-40B4-BE49-F238E27FC236}">
                <a16:creationId xmlns:a16="http://schemas.microsoft.com/office/drawing/2014/main" id="{1D0277AE-B19A-3E4D-4B94-298B2E277F78}"/>
              </a:ext>
            </a:extLst>
          </p:cNvPr>
          <p:cNvSpPr/>
          <p:nvPr/>
        </p:nvSpPr>
        <p:spPr>
          <a:xfrm>
            <a:off x="2179981" y="1891747"/>
            <a:ext cx="490330" cy="384313"/>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Elipse 15">
            <a:extLst>
              <a:ext uri="{FF2B5EF4-FFF2-40B4-BE49-F238E27FC236}">
                <a16:creationId xmlns:a16="http://schemas.microsoft.com/office/drawing/2014/main" id="{D1B5FCC2-543D-355A-751C-A951EBD7042C}"/>
              </a:ext>
            </a:extLst>
          </p:cNvPr>
          <p:cNvSpPr/>
          <p:nvPr/>
        </p:nvSpPr>
        <p:spPr>
          <a:xfrm>
            <a:off x="8620538" y="3173070"/>
            <a:ext cx="2511287" cy="861384"/>
          </a:xfrm>
          <a:prstGeom prst="ellipse">
            <a:avLst/>
          </a:prstGeom>
          <a:solidFill>
            <a:srgbClr val="00206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México. </a:t>
            </a:r>
          </a:p>
        </p:txBody>
      </p:sp>
      <p:sp>
        <p:nvSpPr>
          <p:cNvPr id="17" name="Flecha: a la derecha 16">
            <a:extLst>
              <a:ext uri="{FF2B5EF4-FFF2-40B4-BE49-F238E27FC236}">
                <a16:creationId xmlns:a16="http://schemas.microsoft.com/office/drawing/2014/main" id="{029F8A16-4BD9-B9FF-2CB8-32FFF1A83BC9}"/>
              </a:ext>
            </a:extLst>
          </p:cNvPr>
          <p:cNvSpPr/>
          <p:nvPr/>
        </p:nvSpPr>
        <p:spPr>
          <a:xfrm>
            <a:off x="7457662" y="3603762"/>
            <a:ext cx="930963" cy="371061"/>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Rectángulo 17">
            <a:extLst>
              <a:ext uri="{FF2B5EF4-FFF2-40B4-BE49-F238E27FC236}">
                <a16:creationId xmlns:a16="http://schemas.microsoft.com/office/drawing/2014/main" id="{0A2A6E97-6EC4-8BAD-2197-E61559364EAB}"/>
              </a:ext>
            </a:extLst>
          </p:cNvPr>
          <p:cNvSpPr/>
          <p:nvPr/>
        </p:nvSpPr>
        <p:spPr>
          <a:xfrm>
            <a:off x="8388625" y="4528929"/>
            <a:ext cx="3140766" cy="1895061"/>
          </a:xfrm>
          <a:prstGeom prst="rect">
            <a:avLst/>
          </a:prstGeom>
          <a:solidFill>
            <a:srgbClr val="7030A0"/>
          </a:solidFill>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-Se rige bajo una constitución política. </a:t>
            </a:r>
          </a:p>
          <a:p>
            <a:pPr algn="ctr"/>
            <a:r>
              <a:rPr lang="es-MX" dirty="0"/>
              <a:t>-Hay una división de poderes: Ejecutivo, Legislativo (cámara de Senadores y Diputados) y Judicial. </a:t>
            </a:r>
          </a:p>
          <a:p>
            <a:pPr algn="ctr"/>
            <a:endParaRPr lang="es-MX" dirty="0"/>
          </a:p>
        </p:txBody>
      </p:sp>
      <p:sp>
        <p:nvSpPr>
          <p:cNvPr id="19" name="Flecha: hacia abajo 18">
            <a:extLst>
              <a:ext uri="{FF2B5EF4-FFF2-40B4-BE49-F238E27FC236}">
                <a16:creationId xmlns:a16="http://schemas.microsoft.com/office/drawing/2014/main" id="{D9445177-610F-996F-FC9A-00B64CDFB99C}"/>
              </a:ext>
            </a:extLst>
          </p:cNvPr>
          <p:cNvSpPr/>
          <p:nvPr/>
        </p:nvSpPr>
        <p:spPr>
          <a:xfrm>
            <a:off x="9677398" y="4137156"/>
            <a:ext cx="397565" cy="311430"/>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a la derecha 19">
            <a:extLst>
              <a:ext uri="{FF2B5EF4-FFF2-40B4-BE49-F238E27FC236}">
                <a16:creationId xmlns:a16="http://schemas.microsoft.com/office/drawing/2014/main" id="{0D2CD112-055C-87C8-534A-0DFAEA38B276}"/>
              </a:ext>
            </a:extLst>
          </p:cNvPr>
          <p:cNvSpPr/>
          <p:nvPr/>
        </p:nvSpPr>
        <p:spPr>
          <a:xfrm>
            <a:off x="4257259" y="959958"/>
            <a:ext cx="1043613" cy="521803"/>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Flecha: hacia abajo 20">
            <a:extLst>
              <a:ext uri="{FF2B5EF4-FFF2-40B4-BE49-F238E27FC236}">
                <a16:creationId xmlns:a16="http://schemas.microsoft.com/office/drawing/2014/main" id="{40B5DBFA-0B59-DC6C-47EB-D8BD414BB7D2}"/>
              </a:ext>
            </a:extLst>
          </p:cNvPr>
          <p:cNvSpPr/>
          <p:nvPr/>
        </p:nvSpPr>
        <p:spPr>
          <a:xfrm>
            <a:off x="2170040" y="3728003"/>
            <a:ext cx="470452" cy="284092"/>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Flecha: hacia abajo 21">
            <a:extLst>
              <a:ext uri="{FF2B5EF4-FFF2-40B4-BE49-F238E27FC236}">
                <a16:creationId xmlns:a16="http://schemas.microsoft.com/office/drawing/2014/main" id="{21F4115F-F99C-4F64-D8AE-E164280FA319}"/>
              </a:ext>
            </a:extLst>
          </p:cNvPr>
          <p:cNvSpPr/>
          <p:nvPr/>
        </p:nvSpPr>
        <p:spPr>
          <a:xfrm>
            <a:off x="2170040" y="4553760"/>
            <a:ext cx="470452" cy="284092"/>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Flecha: hacia abajo 22">
            <a:extLst>
              <a:ext uri="{FF2B5EF4-FFF2-40B4-BE49-F238E27FC236}">
                <a16:creationId xmlns:a16="http://schemas.microsoft.com/office/drawing/2014/main" id="{B291690A-270C-8D4C-243A-04F7A3C5559A}"/>
              </a:ext>
            </a:extLst>
          </p:cNvPr>
          <p:cNvSpPr/>
          <p:nvPr/>
        </p:nvSpPr>
        <p:spPr>
          <a:xfrm>
            <a:off x="2141876" y="5343926"/>
            <a:ext cx="470452" cy="284092"/>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750524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8B742BA-0533-72EF-EE38-E073FFCF82FC}"/>
              </a:ext>
            </a:extLst>
          </p:cNvPr>
          <p:cNvSpPr>
            <a:spLocks noGrp="1"/>
          </p:cNvSpPr>
          <p:nvPr>
            <p:ph idx="1"/>
          </p:nvPr>
        </p:nvSpPr>
        <p:spPr/>
        <p:txBody>
          <a:bodyPr/>
          <a:lstStyle/>
          <a:p>
            <a:pPr algn="ctr"/>
            <a:r>
              <a:rPr lang="es-MX" dirty="0">
                <a:latin typeface="Times New Roman" panose="02020603050405020304" pitchFamily="18" charset="0"/>
                <a:cs typeface="Times New Roman" panose="02020603050405020304" pitchFamily="18" charset="0"/>
              </a:rPr>
              <a:t>Fuente de consulta: </a:t>
            </a:r>
          </a:p>
          <a:p>
            <a:pPr marL="0" indent="0" algn="ctr">
              <a:buNone/>
            </a:pPr>
            <a:endParaRPr lang="es-MX" dirty="0">
              <a:latin typeface="Times New Roman" panose="02020603050405020304" pitchFamily="18" charset="0"/>
              <a:cs typeface="Times New Roman" panose="02020603050405020304" pitchFamily="18" charset="0"/>
            </a:endParaRPr>
          </a:p>
          <a:p>
            <a:pPr marL="0" indent="0" algn="just">
              <a:buNone/>
            </a:pPr>
            <a:r>
              <a:rPr lang="es-MX" dirty="0">
                <a:latin typeface="Times New Roman" panose="02020603050405020304" pitchFamily="18" charset="0"/>
                <a:cs typeface="Times New Roman" panose="02020603050405020304" pitchFamily="18" charset="0"/>
              </a:rPr>
              <a:t>Gómez Navas, L. </a:t>
            </a:r>
            <a:r>
              <a:rPr lang="es-MX" i="1" dirty="0">
                <a:latin typeface="Times New Roman" panose="02020603050405020304" pitchFamily="18" charset="0"/>
                <a:cs typeface="Times New Roman" panose="02020603050405020304" pitchFamily="18" charset="0"/>
              </a:rPr>
              <a:t>Humanidades II, </a:t>
            </a:r>
            <a:r>
              <a:rPr lang="es-MX" dirty="0">
                <a:latin typeface="Times New Roman" panose="02020603050405020304" pitchFamily="18" charset="0"/>
                <a:cs typeface="Times New Roman" panose="02020603050405020304" pitchFamily="18" charset="0"/>
              </a:rPr>
              <a:t>Grupo editorial Mx, 2024, México, ISBN: 978-607-8904-72-3. </a:t>
            </a:r>
          </a:p>
        </p:txBody>
      </p:sp>
    </p:spTree>
    <p:extLst>
      <p:ext uri="{BB962C8B-B14F-4D97-AF65-F5344CB8AC3E}">
        <p14:creationId xmlns:p14="http://schemas.microsoft.com/office/powerpoint/2010/main" val="420000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594FB3-5FE5-960C-A810-EA84D0473F89}"/>
              </a:ext>
            </a:extLst>
          </p:cNvPr>
          <p:cNvSpPr>
            <a:spLocks noGrp="1"/>
          </p:cNvSpPr>
          <p:nvPr>
            <p:ph type="title"/>
          </p:nvPr>
        </p:nvSpPr>
        <p:spPr>
          <a:xfrm>
            <a:off x="838200" y="563908"/>
            <a:ext cx="10515600" cy="1325563"/>
          </a:xfrm>
        </p:spPr>
        <p:txBody>
          <a:bodyPr/>
          <a:lstStyle/>
          <a:p>
            <a:pPr algn="ctr"/>
            <a:r>
              <a:rPr lang="es-MX" dirty="0">
                <a:latin typeface="Times New Roman" panose="02020603050405020304" pitchFamily="18" charset="0"/>
                <a:cs typeface="Times New Roman" panose="02020603050405020304" pitchFamily="18" charset="0"/>
              </a:rPr>
              <a:t>Contrato social. </a:t>
            </a:r>
          </a:p>
        </p:txBody>
      </p:sp>
      <p:sp>
        <p:nvSpPr>
          <p:cNvPr id="3" name="Marcador de contenido 2">
            <a:extLst>
              <a:ext uri="{FF2B5EF4-FFF2-40B4-BE49-F238E27FC236}">
                <a16:creationId xmlns:a16="http://schemas.microsoft.com/office/drawing/2014/main" id="{91D46101-4DDE-FBA2-3E9A-B0B124A7E3C9}"/>
              </a:ext>
            </a:extLst>
          </p:cNvPr>
          <p:cNvSpPr>
            <a:spLocks noGrp="1"/>
          </p:cNvSpPr>
          <p:nvPr>
            <p:ph idx="1"/>
          </p:nvPr>
        </p:nvSpPr>
        <p:spPr>
          <a:xfrm>
            <a:off x="838200" y="2141537"/>
            <a:ext cx="10515600" cy="4351338"/>
          </a:xfrm>
        </p:spPr>
        <p:txBody>
          <a:bodyPr/>
          <a:lstStyle/>
          <a:p>
            <a:pPr algn="just"/>
            <a:r>
              <a:rPr lang="es-MX" dirty="0">
                <a:latin typeface="Times New Roman" panose="02020603050405020304" pitchFamily="18" charset="0"/>
                <a:cs typeface="Times New Roman" panose="02020603050405020304" pitchFamily="18" charset="0"/>
              </a:rPr>
              <a:t>Desde tiempos históricos, la construcción de colectividades surge como una necesidad de las personas para asegurar su existencia, así como para facilitar una serie de actividades que, debido a su complejidad, no pueden llevarse a cabo de manera individual, requiriéndose la cooperación entre varios grupos sociales o colectividades para cumplir con determinado propósito. </a:t>
            </a:r>
          </a:p>
        </p:txBody>
      </p:sp>
    </p:spTree>
    <p:extLst>
      <p:ext uri="{BB962C8B-B14F-4D97-AF65-F5344CB8AC3E}">
        <p14:creationId xmlns:p14="http://schemas.microsoft.com/office/powerpoint/2010/main" val="1200436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E2CAB18-614D-E169-2965-070BC9348BA8}"/>
              </a:ext>
            </a:extLst>
          </p:cNvPr>
          <p:cNvSpPr>
            <a:spLocks noGrp="1"/>
          </p:cNvSpPr>
          <p:nvPr>
            <p:ph idx="1"/>
          </p:nvPr>
        </p:nvSpPr>
        <p:spPr>
          <a:xfrm>
            <a:off x="838200" y="1099930"/>
            <a:ext cx="10515600" cy="5287618"/>
          </a:xfrm>
        </p:spPr>
        <p:txBody>
          <a:bodyPr>
            <a:normAutofit/>
          </a:bodyPr>
          <a:lstStyle/>
          <a:p>
            <a:pPr algn="just"/>
            <a:r>
              <a:rPr lang="es-MX" sz="2400" dirty="0">
                <a:latin typeface="Times New Roman" panose="02020603050405020304" pitchFamily="18" charset="0"/>
                <a:cs typeface="Times New Roman" panose="02020603050405020304" pitchFamily="18" charset="0"/>
              </a:rPr>
              <a:t>Una vez consolidado el grupo social, se derivan diversas formas de interacción y convivencia entre los integrantes del grupo, creándose relaciones sociales, las cuales pueden ser de diversa índole y coexistir de manera simultánea: </a:t>
            </a:r>
          </a:p>
          <a:p>
            <a:pPr marL="0" indent="0" algn="just">
              <a:buNone/>
            </a:pPr>
            <a:endParaRPr lang="es-MX"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s-MX" sz="2400" b="1" dirty="0">
                <a:latin typeface="Times New Roman" panose="02020603050405020304" pitchFamily="18" charset="0"/>
                <a:cs typeface="Times New Roman" panose="02020603050405020304" pitchFamily="18" charset="0"/>
              </a:rPr>
              <a:t>Relaciones de cooperación y consenso</a:t>
            </a:r>
            <a:r>
              <a:rPr lang="es-MX" sz="2400" dirty="0">
                <a:latin typeface="Times New Roman" panose="02020603050405020304" pitchFamily="18" charset="0"/>
                <a:cs typeface="Times New Roman" panose="02020603050405020304" pitchFamily="18" charset="0"/>
              </a:rPr>
              <a:t>: fomentan la unión del grupo, a través del diálogo y la creación de acuerdos que beneficien a los integrantes del grupo social. </a:t>
            </a:r>
          </a:p>
          <a:p>
            <a:pPr marL="0" indent="0" algn="just">
              <a:buNone/>
            </a:pPr>
            <a:endParaRPr lang="es-MX"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s-MX" sz="2400" b="1" dirty="0">
                <a:latin typeface="Times New Roman" panose="02020603050405020304" pitchFamily="18" charset="0"/>
                <a:cs typeface="Times New Roman" panose="02020603050405020304" pitchFamily="18" charset="0"/>
              </a:rPr>
              <a:t>Relaciones de resistencia y disenso</a:t>
            </a:r>
            <a:r>
              <a:rPr lang="es-MX" sz="2400" dirty="0">
                <a:latin typeface="Times New Roman" panose="02020603050405020304" pitchFamily="18" charset="0"/>
                <a:cs typeface="Times New Roman" panose="02020603050405020304" pitchFamily="18" charset="0"/>
              </a:rPr>
              <a:t>: surgen cuando algunos miembros del grupo social no están de acuerdo con los acuerdos que se realizan al interior del grupo, ya sea porque no se ven beneficiados con los mismos, o, porque sus intereses se ven afectados. Lo que deriva en la separación del grupo en otras vertientes. </a:t>
            </a:r>
          </a:p>
          <a:p>
            <a:pPr>
              <a:buFont typeface="Wingdings" panose="05000000000000000000" pitchFamily="2" charset="2"/>
              <a:buChar char="ü"/>
            </a:pPr>
            <a:endParaRPr lang="es-MX" dirty="0"/>
          </a:p>
          <a:p>
            <a:pPr>
              <a:buFont typeface="Wingdings" panose="05000000000000000000" pitchFamily="2" charset="2"/>
              <a:buChar char="ü"/>
            </a:pPr>
            <a:endParaRPr lang="es-MX" dirty="0"/>
          </a:p>
        </p:txBody>
      </p:sp>
    </p:spTree>
    <p:extLst>
      <p:ext uri="{BB962C8B-B14F-4D97-AF65-F5344CB8AC3E}">
        <p14:creationId xmlns:p14="http://schemas.microsoft.com/office/powerpoint/2010/main" val="354133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BE49ADE-4484-3150-2F11-92F6A73FBE48}"/>
              </a:ext>
            </a:extLst>
          </p:cNvPr>
          <p:cNvSpPr/>
          <p:nvPr/>
        </p:nvSpPr>
        <p:spPr>
          <a:xfrm>
            <a:off x="593035" y="2832652"/>
            <a:ext cx="2610677" cy="1192696"/>
          </a:xfrm>
          <a:prstGeom prst="rect">
            <a:avLst/>
          </a:prstGeom>
          <a:solidFill>
            <a:srgbClr val="00206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Relaciones sociales al interior de in grupo social. </a:t>
            </a:r>
          </a:p>
        </p:txBody>
      </p:sp>
      <p:sp>
        <p:nvSpPr>
          <p:cNvPr id="6" name="Abrir llave 5">
            <a:extLst>
              <a:ext uri="{FF2B5EF4-FFF2-40B4-BE49-F238E27FC236}">
                <a16:creationId xmlns:a16="http://schemas.microsoft.com/office/drawing/2014/main" id="{6CEDA5F7-4057-D31B-BAB2-AAC930B16960}"/>
              </a:ext>
            </a:extLst>
          </p:cNvPr>
          <p:cNvSpPr/>
          <p:nvPr/>
        </p:nvSpPr>
        <p:spPr>
          <a:xfrm>
            <a:off x="3296478" y="1318591"/>
            <a:ext cx="1017104" cy="42539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7" name="Rectángulo 6">
            <a:extLst>
              <a:ext uri="{FF2B5EF4-FFF2-40B4-BE49-F238E27FC236}">
                <a16:creationId xmlns:a16="http://schemas.microsoft.com/office/drawing/2014/main" id="{4A6AC7D5-E62A-C842-EE04-05CECB94BDF2}"/>
              </a:ext>
            </a:extLst>
          </p:cNvPr>
          <p:cNvSpPr/>
          <p:nvPr/>
        </p:nvSpPr>
        <p:spPr>
          <a:xfrm>
            <a:off x="4222474" y="1740175"/>
            <a:ext cx="2266122" cy="596348"/>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Cooperación- Consenso. </a:t>
            </a:r>
          </a:p>
        </p:txBody>
      </p:sp>
      <p:sp>
        <p:nvSpPr>
          <p:cNvPr id="8" name="Rectángulo 7">
            <a:extLst>
              <a:ext uri="{FF2B5EF4-FFF2-40B4-BE49-F238E27FC236}">
                <a16:creationId xmlns:a16="http://schemas.microsoft.com/office/drawing/2014/main" id="{341FD944-5556-CBF2-2980-8E67C96C9F05}"/>
              </a:ext>
            </a:extLst>
          </p:cNvPr>
          <p:cNvSpPr/>
          <p:nvPr/>
        </p:nvSpPr>
        <p:spPr>
          <a:xfrm>
            <a:off x="4108174" y="4223304"/>
            <a:ext cx="2266122" cy="596348"/>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Resistencia- Disenso. </a:t>
            </a:r>
          </a:p>
        </p:txBody>
      </p:sp>
      <p:sp>
        <p:nvSpPr>
          <p:cNvPr id="9" name="Rectángulo 8">
            <a:extLst>
              <a:ext uri="{FF2B5EF4-FFF2-40B4-BE49-F238E27FC236}">
                <a16:creationId xmlns:a16="http://schemas.microsoft.com/office/drawing/2014/main" id="{0DA8397F-8093-86D6-77F1-916A956AA472}"/>
              </a:ext>
            </a:extLst>
          </p:cNvPr>
          <p:cNvSpPr/>
          <p:nvPr/>
        </p:nvSpPr>
        <p:spPr>
          <a:xfrm>
            <a:off x="7036906" y="1634986"/>
            <a:ext cx="2093844" cy="806726"/>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Sentido de unión dentro de un grupo. </a:t>
            </a:r>
          </a:p>
        </p:txBody>
      </p:sp>
      <p:sp>
        <p:nvSpPr>
          <p:cNvPr id="10" name="Elipse 9">
            <a:extLst>
              <a:ext uri="{FF2B5EF4-FFF2-40B4-BE49-F238E27FC236}">
                <a16:creationId xmlns:a16="http://schemas.microsoft.com/office/drawing/2014/main" id="{5BF92F47-E7FD-990B-984A-526BDF97867F}"/>
              </a:ext>
            </a:extLst>
          </p:cNvPr>
          <p:cNvSpPr/>
          <p:nvPr/>
        </p:nvSpPr>
        <p:spPr>
          <a:xfrm>
            <a:off x="9834770" y="1634986"/>
            <a:ext cx="1893404" cy="806725"/>
          </a:xfrm>
          <a:prstGeom prst="ellipse">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Hegemonía. </a:t>
            </a:r>
          </a:p>
        </p:txBody>
      </p:sp>
      <p:sp>
        <p:nvSpPr>
          <p:cNvPr id="11" name="Abrir llave 10">
            <a:extLst>
              <a:ext uri="{FF2B5EF4-FFF2-40B4-BE49-F238E27FC236}">
                <a16:creationId xmlns:a16="http://schemas.microsoft.com/office/drawing/2014/main" id="{30706188-ED2A-F4A9-01A5-2101FD211329}"/>
              </a:ext>
            </a:extLst>
          </p:cNvPr>
          <p:cNvSpPr/>
          <p:nvPr/>
        </p:nvSpPr>
        <p:spPr>
          <a:xfrm>
            <a:off x="6569767" y="1358348"/>
            <a:ext cx="452230" cy="13649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2" name="Flecha: a la derecha 11">
            <a:extLst>
              <a:ext uri="{FF2B5EF4-FFF2-40B4-BE49-F238E27FC236}">
                <a16:creationId xmlns:a16="http://schemas.microsoft.com/office/drawing/2014/main" id="{3290E613-A732-A71D-F7A2-9432EAD220E0}"/>
              </a:ext>
            </a:extLst>
          </p:cNvPr>
          <p:cNvSpPr/>
          <p:nvPr/>
        </p:nvSpPr>
        <p:spPr>
          <a:xfrm>
            <a:off x="9211920" y="1847849"/>
            <a:ext cx="541679" cy="381000"/>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Rectángulo 13">
            <a:extLst>
              <a:ext uri="{FF2B5EF4-FFF2-40B4-BE49-F238E27FC236}">
                <a16:creationId xmlns:a16="http://schemas.microsoft.com/office/drawing/2014/main" id="{7096E8AB-D84B-797E-3620-0BC2A11681D1}"/>
              </a:ext>
            </a:extLst>
          </p:cNvPr>
          <p:cNvSpPr/>
          <p:nvPr/>
        </p:nvSpPr>
        <p:spPr>
          <a:xfrm>
            <a:off x="6965675" y="3936310"/>
            <a:ext cx="2261151" cy="117033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Oposición de algunos miembros del grupo ante determinados pactos o acuerdos. </a:t>
            </a:r>
          </a:p>
        </p:txBody>
      </p:sp>
      <p:sp>
        <p:nvSpPr>
          <p:cNvPr id="15" name="Rectángulo 14">
            <a:extLst>
              <a:ext uri="{FF2B5EF4-FFF2-40B4-BE49-F238E27FC236}">
                <a16:creationId xmlns:a16="http://schemas.microsoft.com/office/drawing/2014/main" id="{7205757B-5B40-9906-3433-CB545F9B7D84}"/>
              </a:ext>
            </a:extLst>
          </p:cNvPr>
          <p:cNvSpPr/>
          <p:nvPr/>
        </p:nvSpPr>
        <p:spPr>
          <a:xfrm>
            <a:off x="9874527" y="3488221"/>
            <a:ext cx="2065682" cy="2066511"/>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-Separación del grupo. </a:t>
            </a:r>
          </a:p>
          <a:p>
            <a:pPr algn="ctr"/>
            <a:r>
              <a:rPr lang="es-MX" dirty="0"/>
              <a:t>-Disidencia. </a:t>
            </a:r>
          </a:p>
          <a:p>
            <a:pPr algn="ctr"/>
            <a:r>
              <a:rPr lang="es-MX" dirty="0"/>
              <a:t>-Creación de nuevos grupos o colectividades. </a:t>
            </a:r>
          </a:p>
        </p:txBody>
      </p:sp>
      <p:sp>
        <p:nvSpPr>
          <p:cNvPr id="16" name="Abrir llave 15">
            <a:extLst>
              <a:ext uri="{FF2B5EF4-FFF2-40B4-BE49-F238E27FC236}">
                <a16:creationId xmlns:a16="http://schemas.microsoft.com/office/drawing/2014/main" id="{932A349B-3BBB-78D3-FB06-BA32CE07F546}"/>
              </a:ext>
            </a:extLst>
          </p:cNvPr>
          <p:cNvSpPr/>
          <p:nvPr/>
        </p:nvSpPr>
        <p:spPr>
          <a:xfrm>
            <a:off x="6569767" y="3739807"/>
            <a:ext cx="452230" cy="156334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Flecha: a la derecha 16">
            <a:extLst>
              <a:ext uri="{FF2B5EF4-FFF2-40B4-BE49-F238E27FC236}">
                <a16:creationId xmlns:a16="http://schemas.microsoft.com/office/drawing/2014/main" id="{4C916E18-C850-B516-2562-5F629A08550A}"/>
              </a:ext>
            </a:extLst>
          </p:cNvPr>
          <p:cNvSpPr/>
          <p:nvPr/>
        </p:nvSpPr>
        <p:spPr>
          <a:xfrm>
            <a:off x="9298057" y="4330976"/>
            <a:ext cx="541679" cy="381000"/>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815003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A6AD4CC-AFCA-95FA-49FC-58881D70229D}"/>
              </a:ext>
            </a:extLst>
          </p:cNvPr>
          <p:cNvSpPr>
            <a:spLocks noGrp="1"/>
          </p:cNvSpPr>
          <p:nvPr>
            <p:ph idx="1"/>
          </p:nvPr>
        </p:nvSpPr>
        <p:spPr>
          <a:xfrm>
            <a:off x="838200" y="1009752"/>
            <a:ext cx="10515600" cy="5262563"/>
          </a:xfrm>
        </p:spPr>
        <p:txBody>
          <a:bodyPr>
            <a:normAutofit/>
          </a:bodyPr>
          <a:lstStyle/>
          <a:p>
            <a:pPr algn="just"/>
            <a:r>
              <a:rPr lang="es-MX" sz="2400" dirty="0">
                <a:latin typeface="Times New Roman" panose="02020603050405020304" pitchFamily="18" charset="0"/>
                <a:cs typeface="Times New Roman" panose="02020603050405020304" pitchFamily="18" charset="0"/>
              </a:rPr>
              <a:t>Para evitar  problemas que provoquen la inestabilidad del grupo, las colectividades deben establecer reglas o pactos sociales, que aseguren brindar condiciones equitativas y justas a los miembros del grupo. Por otra parte, las relaciones sociales son una construcción colectiva en dos sentidos: </a:t>
            </a:r>
          </a:p>
          <a:p>
            <a:pPr marL="0" indent="0" algn="just">
              <a:buNone/>
            </a:pPr>
            <a:endParaRPr lang="es-MX" sz="2400" dirty="0">
              <a:latin typeface="Times New Roman" panose="02020603050405020304" pitchFamily="18" charset="0"/>
              <a:cs typeface="Times New Roman" panose="02020603050405020304" pitchFamily="18" charset="0"/>
            </a:endParaRPr>
          </a:p>
          <a:p>
            <a:pPr marL="514350" indent="-514350" algn="just">
              <a:buAutoNum type="arabicPeriod"/>
            </a:pPr>
            <a:r>
              <a:rPr lang="es-MX" sz="2400" dirty="0">
                <a:latin typeface="Times New Roman" panose="02020603050405020304" pitchFamily="18" charset="0"/>
                <a:cs typeface="Times New Roman" panose="02020603050405020304" pitchFamily="18" charset="0"/>
              </a:rPr>
              <a:t>Las relaciones de corte social, político, económico y las normas de convivencia, no se establecen de la noche a la mañana, sino que, son el resultado de un proceso progresivo que requiere tiempo y muchas veces se deciden sobre la marcha. </a:t>
            </a:r>
          </a:p>
          <a:p>
            <a:pPr marL="0" indent="0" algn="just">
              <a:buNone/>
            </a:pPr>
            <a:endParaRPr lang="es-MX" sz="2400" dirty="0">
              <a:latin typeface="Times New Roman" panose="02020603050405020304" pitchFamily="18" charset="0"/>
              <a:cs typeface="Times New Roman" panose="02020603050405020304" pitchFamily="18" charset="0"/>
            </a:endParaRPr>
          </a:p>
          <a:p>
            <a:pPr marL="514350" indent="-514350" algn="just">
              <a:buAutoNum type="arabicPeriod"/>
            </a:pPr>
            <a:r>
              <a:rPr lang="es-MX" sz="2400" dirty="0">
                <a:latin typeface="Times New Roman" panose="02020603050405020304" pitchFamily="18" charset="0"/>
                <a:cs typeface="Times New Roman" panose="02020603050405020304" pitchFamily="18" charset="0"/>
              </a:rPr>
              <a:t>La definición de reglas y convenciones sociales, así como las sanciones y mecanismos de autoridad, deben construirse de manera grupal. </a:t>
            </a:r>
          </a:p>
        </p:txBody>
      </p:sp>
    </p:spTree>
    <p:extLst>
      <p:ext uri="{BB962C8B-B14F-4D97-AF65-F5344CB8AC3E}">
        <p14:creationId xmlns:p14="http://schemas.microsoft.com/office/powerpoint/2010/main" val="2284899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79BEDDD-2E8B-06A9-F953-2BCF579CFF64}"/>
              </a:ext>
            </a:extLst>
          </p:cNvPr>
          <p:cNvSpPr>
            <a:spLocks noGrp="1"/>
          </p:cNvSpPr>
          <p:nvPr>
            <p:ph idx="1"/>
          </p:nvPr>
        </p:nvSpPr>
        <p:spPr>
          <a:xfrm>
            <a:off x="838200" y="821636"/>
            <a:ext cx="10515600" cy="5526156"/>
          </a:xfrm>
        </p:spPr>
        <p:txBody>
          <a:bodyPr/>
          <a:lstStyle/>
          <a:p>
            <a:pPr algn="just"/>
            <a:r>
              <a:rPr lang="es-MX" dirty="0">
                <a:latin typeface="Times New Roman" panose="02020603050405020304" pitchFamily="18" charset="0"/>
                <a:cs typeface="Times New Roman" panose="02020603050405020304" pitchFamily="18" charset="0"/>
              </a:rPr>
              <a:t>Otros factores que intervienen en la hegemonía o unidad del grupo social son: la consolidación de valores, tradiciones y la invención de elementos que estén dirigidos a fomentar un sentido de pertenencia de los miembros hacia el grupo (elementos cívicos, festividades, costumbres, etc.), mismos que terminan por definir las características propias de su cultura. </a:t>
            </a:r>
          </a:p>
        </p:txBody>
      </p:sp>
      <p:pic>
        <p:nvPicPr>
          <p:cNvPr id="1026" name="Picture 2" descr="La Importancia de los Símbolos Patrios en México">
            <a:extLst>
              <a:ext uri="{FF2B5EF4-FFF2-40B4-BE49-F238E27FC236}">
                <a16:creationId xmlns:a16="http://schemas.microsoft.com/office/drawing/2014/main" id="{4F5E8BA0-C91E-FA42-569F-FCFDC81F0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539" y="4021828"/>
            <a:ext cx="3994704" cy="23187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AS TRADICIONES DE MEXICO – La vida según Azul">
            <a:extLst>
              <a:ext uri="{FF2B5EF4-FFF2-40B4-BE49-F238E27FC236}">
                <a16:creationId xmlns:a16="http://schemas.microsoft.com/office/drawing/2014/main" id="{E904270E-8787-ADAE-B82D-9FC4B82906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83826" y="4021828"/>
            <a:ext cx="3869635" cy="226570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 Las 30 TRADICIONES de MÉXICO mas importantes ◁">
            <a:extLst>
              <a:ext uri="{FF2B5EF4-FFF2-40B4-BE49-F238E27FC236}">
                <a16:creationId xmlns:a16="http://schemas.microsoft.com/office/drawing/2014/main" id="{4EF60366-B451-9D31-D4E9-C44E2CEF74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3462" y="4021828"/>
            <a:ext cx="3625298" cy="2325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422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3AAC40-7F51-E84D-6D08-B498EC307DEC}"/>
              </a:ext>
            </a:extLst>
          </p:cNvPr>
          <p:cNvSpPr>
            <a:spLocks noGrp="1"/>
          </p:cNvSpPr>
          <p:nvPr>
            <p:ph type="title"/>
          </p:nvPr>
        </p:nvSpPr>
        <p:spPr>
          <a:xfrm>
            <a:off x="838200" y="2313195"/>
            <a:ext cx="10515600" cy="1325563"/>
          </a:xfrm>
        </p:spPr>
        <p:txBody>
          <a:bodyPr>
            <a:normAutofit/>
          </a:bodyPr>
          <a:lstStyle/>
          <a:p>
            <a:pPr algn="ctr"/>
            <a:r>
              <a:rPr lang="es-MX" dirty="0">
                <a:latin typeface="Times New Roman" panose="02020603050405020304" pitchFamily="18" charset="0"/>
                <a:cs typeface="Times New Roman" panose="02020603050405020304" pitchFamily="18" charset="0"/>
              </a:rPr>
              <a:t>POLÍTICAS Y ESTRUCTURAS  DE LO COLECTIVO. </a:t>
            </a:r>
          </a:p>
        </p:txBody>
      </p:sp>
    </p:spTree>
    <p:extLst>
      <p:ext uri="{BB962C8B-B14F-4D97-AF65-F5344CB8AC3E}">
        <p14:creationId xmlns:p14="http://schemas.microsoft.com/office/powerpoint/2010/main" val="4159717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7A2AE28C-B3C4-0CDA-FEE0-DA27F48BF884}"/>
              </a:ext>
            </a:extLst>
          </p:cNvPr>
          <p:cNvSpPr/>
          <p:nvPr/>
        </p:nvSpPr>
        <p:spPr>
          <a:xfrm>
            <a:off x="3909389" y="728871"/>
            <a:ext cx="4373218" cy="1194352"/>
          </a:xfrm>
          <a:prstGeom prst="rect">
            <a:avLst/>
          </a:prstGeom>
          <a:solidFill>
            <a:schemeClr val="accent1">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Los seres humanos se definen como seres sociales, pues naces, viven, se desarrollan y mueren dentro de una sociedad. </a:t>
            </a:r>
          </a:p>
        </p:txBody>
      </p:sp>
      <p:sp>
        <p:nvSpPr>
          <p:cNvPr id="5" name="Elipse 4">
            <a:extLst>
              <a:ext uri="{FF2B5EF4-FFF2-40B4-BE49-F238E27FC236}">
                <a16:creationId xmlns:a16="http://schemas.microsoft.com/office/drawing/2014/main" id="{B2C19560-C862-0930-26AE-BA959614C141}"/>
              </a:ext>
            </a:extLst>
          </p:cNvPr>
          <p:cNvSpPr/>
          <p:nvPr/>
        </p:nvSpPr>
        <p:spPr>
          <a:xfrm>
            <a:off x="4280451" y="2700131"/>
            <a:ext cx="3631096" cy="1036983"/>
          </a:xfrm>
          <a:prstGeom prst="ellipse">
            <a:avLst/>
          </a:prstGeom>
          <a:solidFill>
            <a:srgbClr val="7030A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A través de su vida adquieren elementos identitarios: </a:t>
            </a:r>
          </a:p>
        </p:txBody>
      </p:sp>
      <p:sp>
        <p:nvSpPr>
          <p:cNvPr id="6" name="Flecha: hacia abajo 5">
            <a:extLst>
              <a:ext uri="{FF2B5EF4-FFF2-40B4-BE49-F238E27FC236}">
                <a16:creationId xmlns:a16="http://schemas.microsoft.com/office/drawing/2014/main" id="{5181CC41-29F4-0D44-024D-E7209ABF4152}"/>
              </a:ext>
            </a:extLst>
          </p:cNvPr>
          <p:cNvSpPr/>
          <p:nvPr/>
        </p:nvSpPr>
        <p:spPr>
          <a:xfrm>
            <a:off x="5837580" y="2120347"/>
            <a:ext cx="516835" cy="490330"/>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7" name="Rectángulo: esquinas redondeadas 6">
            <a:extLst>
              <a:ext uri="{FF2B5EF4-FFF2-40B4-BE49-F238E27FC236}">
                <a16:creationId xmlns:a16="http://schemas.microsoft.com/office/drawing/2014/main" id="{30D72C81-F185-9DC4-F10C-B803FB18FF84}"/>
              </a:ext>
            </a:extLst>
          </p:cNvPr>
          <p:cNvSpPr/>
          <p:nvPr/>
        </p:nvSpPr>
        <p:spPr>
          <a:xfrm>
            <a:off x="881270" y="2257837"/>
            <a:ext cx="2292626" cy="589722"/>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Lenguaje.</a:t>
            </a:r>
          </a:p>
        </p:txBody>
      </p:sp>
      <p:sp>
        <p:nvSpPr>
          <p:cNvPr id="8" name="Rectángulo: esquinas redondeadas 7">
            <a:extLst>
              <a:ext uri="{FF2B5EF4-FFF2-40B4-BE49-F238E27FC236}">
                <a16:creationId xmlns:a16="http://schemas.microsoft.com/office/drawing/2014/main" id="{81DDE3D4-0020-5BFE-2957-24159560E37D}"/>
              </a:ext>
            </a:extLst>
          </p:cNvPr>
          <p:cNvSpPr/>
          <p:nvPr/>
        </p:nvSpPr>
        <p:spPr>
          <a:xfrm>
            <a:off x="1091743" y="3228277"/>
            <a:ext cx="2292627" cy="589722"/>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Historia. </a:t>
            </a:r>
          </a:p>
        </p:txBody>
      </p:sp>
      <p:sp>
        <p:nvSpPr>
          <p:cNvPr id="9" name="Rectángulo: esquinas redondeadas 8">
            <a:extLst>
              <a:ext uri="{FF2B5EF4-FFF2-40B4-BE49-F238E27FC236}">
                <a16:creationId xmlns:a16="http://schemas.microsoft.com/office/drawing/2014/main" id="{93B89C4B-240A-4EAD-B2DB-530246A53272}"/>
              </a:ext>
            </a:extLst>
          </p:cNvPr>
          <p:cNvSpPr/>
          <p:nvPr/>
        </p:nvSpPr>
        <p:spPr>
          <a:xfrm>
            <a:off x="2557669" y="4345056"/>
            <a:ext cx="2093844" cy="589722"/>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Raíces étnicas. </a:t>
            </a:r>
          </a:p>
        </p:txBody>
      </p:sp>
      <p:sp>
        <p:nvSpPr>
          <p:cNvPr id="10" name="Rectángulo: esquinas redondeadas 9">
            <a:extLst>
              <a:ext uri="{FF2B5EF4-FFF2-40B4-BE49-F238E27FC236}">
                <a16:creationId xmlns:a16="http://schemas.microsoft.com/office/drawing/2014/main" id="{0101D41A-D818-E6CB-37EC-6EF028707355}"/>
              </a:ext>
            </a:extLst>
          </p:cNvPr>
          <p:cNvSpPr/>
          <p:nvPr/>
        </p:nvSpPr>
        <p:spPr>
          <a:xfrm>
            <a:off x="9018099" y="2073964"/>
            <a:ext cx="2358888" cy="583096"/>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Ideología.</a:t>
            </a:r>
          </a:p>
        </p:txBody>
      </p:sp>
      <p:sp>
        <p:nvSpPr>
          <p:cNvPr id="11" name="Rectángulo: esquinas redondeadas 10">
            <a:extLst>
              <a:ext uri="{FF2B5EF4-FFF2-40B4-BE49-F238E27FC236}">
                <a16:creationId xmlns:a16="http://schemas.microsoft.com/office/drawing/2014/main" id="{0AED82EA-E859-077D-60E9-3A7A15D54EB9}"/>
              </a:ext>
            </a:extLst>
          </p:cNvPr>
          <p:cNvSpPr/>
          <p:nvPr/>
        </p:nvSpPr>
        <p:spPr>
          <a:xfrm>
            <a:off x="8752665" y="3235185"/>
            <a:ext cx="2292627" cy="589722"/>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Nacionalidad. </a:t>
            </a:r>
          </a:p>
        </p:txBody>
      </p:sp>
      <p:sp>
        <p:nvSpPr>
          <p:cNvPr id="12" name="Rectángulo: esquinas redondeadas 11">
            <a:extLst>
              <a:ext uri="{FF2B5EF4-FFF2-40B4-BE49-F238E27FC236}">
                <a16:creationId xmlns:a16="http://schemas.microsoft.com/office/drawing/2014/main" id="{8F614F4D-79FE-8326-E553-6F6B1E1D612E}"/>
              </a:ext>
            </a:extLst>
          </p:cNvPr>
          <p:cNvSpPr/>
          <p:nvPr/>
        </p:nvSpPr>
        <p:spPr>
          <a:xfrm>
            <a:off x="7540487" y="4345056"/>
            <a:ext cx="2093844" cy="589722"/>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Prácticas y costumbres. </a:t>
            </a:r>
          </a:p>
        </p:txBody>
      </p:sp>
      <p:sp>
        <p:nvSpPr>
          <p:cNvPr id="13" name="Rectángulo: esquinas redondeadas 12">
            <a:extLst>
              <a:ext uri="{FF2B5EF4-FFF2-40B4-BE49-F238E27FC236}">
                <a16:creationId xmlns:a16="http://schemas.microsoft.com/office/drawing/2014/main" id="{FC5BE5FD-62B8-E625-26D5-63597A59DE2D}"/>
              </a:ext>
            </a:extLst>
          </p:cNvPr>
          <p:cNvSpPr/>
          <p:nvPr/>
        </p:nvSpPr>
        <p:spPr>
          <a:xfrm>
            <a:off x="4996070" y="4820479"/>
            <a:ext cx="2226365" cy="589723"/>
          </a:xfrm>
          <a:prstGeom prst="round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Cosmovisión/religión</a:t>
            </a:r>
          </a:p>
        </p:txBody>
      </p:sp>
      <p:sp>
        <p:nvSpPr>
          <p:cNvPr id="14" name="Flecha: a la derecha 13">
            <a:extLst>
              <a:ext uri="{FF2B5EF4-FFF2-40B4-BE49-F238E27FC236}">
                <a16:creationId xmlns:a16="http://schemas.microsoft.com/office/drawing/2014/main" id="{516DC461-E3A6-D215-F28F-109068AE91B1}"/>
              </a:ext>
            </a:extLst>
          </p:cNvPr>
          <p:cNvSpPr/>
          <p:nvPr/>
        </p:nvSpPr>
        <p:spPr>
          <a:xfrm rot="20261102">
            <a:off x="7764504" y="2455400"/>
            <a:ext cx="937633" cy="451081"/>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Flecha: a la derecha 14">
            <a:extLst>
              <a:ext uri="{FF2B5EF4-FFF2-40B4-BE49-F238E27FC236}">
                <a16:creationId xmlns:a16="http://schemas.microsoft.com/office/drawing/2014/main" id="{022C1CBC-5537-1CEC-A8D1-10285BC007D6}"/>
              </a:ext>
            </a:extLst>
          </p:cNvPr>
          <p:cNvSpPr/>
          <p:nvPr/>
        </p:nvSpPr>
        <p:spPr>
          <a:xfrm>
            <a:off x="7911547" y="3249814"/>
            <a:ext cx="705481" cy="377687"/>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a la derecha 15">
            <a:extLst>
              <a:ext uri="{FF2B5EF4-FFF2-40B4-BE49-F238E27FC236}">
                <a16:creationId xmlns:a16="http://schemas.microsoft.com/office/drawing/2014/main" id="{6B90DC4A-C3E3-52F6-0756-250172F73CD6}"/>
              </a:ext>
            </a:extLst>
          </p:cNvPr>
          <p:cNvSpPr/>
          <p:nvPr/>
        </p:nvSpPr>
        <p:spPr>
          <a:xfrm rot="3557121">
            <a:off x="7036905" y="3859013"/>
            <a:ext cx="689112" cy="364142"/>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Flecha: a la derecha 16">
            <a:extLst>
              <a:ext uri="{FF2B5EF4-FFF2-40B4-BE49-F238E27FC236}">
                <a16:creationId xmlns:a16="http://schemas.microsoft.com/office/drawing/2014/main" id="{0FA508A5-FF9E-68CB-9D85-F8A44BBB5EB6}"/>
              </a:ext>
            </a:extLst>
          </p:cNvPr>
          <p:cNvSpPr/>
          <p:nvPr/>
        </p:nvSpPr>
        <p:spPr>
          <a:xfrm rot="11809146">
            <a:off x="3305368" y="2492290"/>
            <a:ext cx="928866" cy="456772"/>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Flecha: a la derecha 17">
            <a:extLst>
              <a:ext uri="{FF2B5EF4-FFF2-40B4-BE49-F238E27FC236}">
                <a16:creationId xmlns:a16="http://schemas.microsoft.com/office/drawing/2014/main" id="{2CF00212-4033-6EE6-1814-119F5E23BE81}"/>
              </a:ext>
            </a:extLst>
          </p:cNvPr>
          <p:cNvSpPr/>
          <p:nvPr/>
        </p:nvSpPr>
        <p:spPr>
          <a:xfrm rot="10800000">
            <a:off x="3526634" y="3187105"/>
            <a:ext cx="665034" cy="380173"/>
          </a:xfrm>
          <a:prstGeom prst="right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Flecha: hacia abajo 18">
            <a:extLst>
              <a:ext uri="{FF2B5EF4-FFF2-40B4-BE49-F238E27FC236}">
                <a16:creationId xmlns:a16="http://schemas.microsoft.com/office/drawing/2014/main" id="{22BB22D1-0AC9-96AB-CF85-506D2FC7AEC2}"/>
              </a:ext>
            </a:extLst>
          </p:cNvPr>
          <p:cNvSpPr/>
          <p:nvPr/>
        </p:nvSpPr>
        <p:spPr>
          <a:xfrm>
            <a:off x="5800521" y="3924300"/>
            <a:ext cx="483308" cy="589722"/>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hacia abajo 19">
            <a:extLst>
              <a:ext uri="{FF2B5EF4-FFF2-40B4-BE49-F238E27FC236}">
                <a16:creationId xmlns:a16="http://schemas.microsoft.com/office/drawing/2014/main" id="{5B6EE909-D74C-8AC4-C3CF-FB9EB021A7A6}"/>
              </a:ext>
            </a:extLst>
          </p:cNvPr>
          <p:cNvSpPr/>
          <p:nvPr/>
        </p:nvSpPr>
        <p:spPr>
          <a:xfrm rot="2306350">
            <a:off x="4641023" y="3688403"/>
            <a:ext cx="344557" cy="696436"/>
          </a:xfrm>
          <a:prstGeom prst="downArrow">
            <a:avLst/>
          </a:prstGeom>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997782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907FF0DF-5907-DC2C-8862-0058A58601C2}"/>
              </a:ext>
            </a:extLst>
          </p:cNvPr>
          <p:cNvSpPr/>
          <p:nvPr/>
        </p:nvSpPr>
        <p:spPr>
          <a:xfrm>
            <a:off x="523460" y="3182172"/>
            <a:ext cx="2319131" cy="742122"/>
          </a:xfrm>
          <a:prstGeom prst="rect">
            <a:avLst/>
          </a:prstGeom>
          <a:solidFill>
            <a:srgbClr val="7030A0"/>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Colectividad. </a:t>
            </a:r>
          </a:p>
        </p:txBody>
      </p:sp>
      <p:sp>
        <p:nvSpPr>
          <p:cNvPr id="6" name="Rectángulo 5">
            <a:extLst>
              <a:ext uri="{FF2B5EF4-FFF2-40B4-BE49-F238E27FC236}">
                <a16:creationId xmlns:a16="http://schemas.microsoft.com/office/drawing/2014/main" id="{0C674E62-3D82-E0E4-1E9D-90603D58B93E}"/>
              </a:ext>
            </a:extLst>
          </p:cNvPr>
          <p:cNvSpPr/>
          <p:nvPr/>
        </p:nvSpPr>
        <p:spPr>
          <a:xfrm>
            <a:off x="4704523" y="609599"/>
            <a:ext cx="6904380" cy="1144655"/>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La colectividad se remite a un servicio que es utilizado por los ciudadanos. Es una actividad que se lleva a cabo con la participación de varias personas que comparten el interés de cumplir un objetivo común. </a:t>
            </a:r>
          </a:p>
        </p:txBody>
      </p:sp>
      <p:sp>
        <p:nvSpPr>
          <p:cNvPr id="7" name="Rectángulo 6">
            <a:extLst>
              <a:ext uri="{FF2B5EF4-FFF2-40B4-BE49-F238E27FC236}">
                <a16:creationId xmlns:a16="http://schemas.microsoft.com/office/drawing/2014/main" id="{E65DAAA2-A39D-7BDB-6940-F7B0D1FC2FED}"/>
              </a:ext>
            </a:extLst>
          </p:cNvPr>
          <p:cNvSpPr/>
          <p:nvPr/>
        </p:nvSpPr>
        <p:spPr>
          <a:xfrm>
            <a:off x="4704522" y="2334035"/>
            <a:ext cx="6904380" cy="848137"/>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Los colectivos pueden integrarse de diversas formas y tipos: partidos políticos, colectivos civiles, de trabajadores, estudiantes, etc. </a:t>
            </a:r>
          </a:p>
        </p:txBody>
      </p:sp>
      <p:sp>
        <p:nvSpPr>
          <p:cNvPr id="8" name="Rectángulo 7">
            <a:extLst>
              <a:ext uri="{FF2B5EF4-FFF2-40B4-BE49-F238E27FC236}">
                <a16:creationId xmlns:a16="http://schemas.microsoft.com/office/drawing/2014/main" id="{C5B6CE7F-2BB7-13FD-145E-CCDD629AC5F5}"/>
              </a:ext>
            </a:extLst>
          </p:cNvPr>
          <p:cNvSpPr/>
          <p:nvPr/>
        </p:nvSpPr>
        <p:spPr>
          <a:xfrm>
            <a:off x="4704522" y="3761953"/>
            <a:ext cx="6904380" cy="1371600"/>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El acto de agruparse responde a la necesidad de luchar por un propósito compartido. Sin embargo, no siempre se comparten todas las ideas y formas de actuar de un colectivo, lo que, en casos extremos, da como resultado la creación de nuevas vertientes de colectividades. </a:t>
            </a:r>
          </a:p>
        </p:txBody>
      </p:sp>
      <p:sp>
        <p:nvSpPr>
          <p:cNvPr id="9" name="Rectángulo 8">
            <a:extLst>
              <a:ext uri="{FF2B5EF4-FFF2-40B4-BE49-F238E27FC236}">
                <a16:creationId xmlns:a16="http://schemas.microsoft.com/office/drawing/2014/main" id="{F19A9184-31E1-56BA-4A01-6312E021693C}"/>
              </a:ext>
            </a:extLst>
          </p:cNvPr>
          <p:cNvSpPr/>
          <p:nvPr/>
        </p:nvSpPr>
        <p:spPr>
          <a:xfrm>
            <a:off x="4704522" y="5562593"/>
            <a:ext cx="6904380" cy="713959"/>
          </a:xfrm>
          <a:prstGeom prst="rect">
            <a:avLst/>
          </a:prstGeom>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La ideología es la base de todo colectivo, grupo o movimiento social. </a:t>
            </a:r>
          </a:p>
        </p:txBody>
      </p:sp>
      <p:sp>
        <p:nvSpPr>
          <p:cNvPr id="10" name="Abrir llave 9">
            <a:extLst>
              <a:ext uri="{FF2B5EF4-FFF2-40B4-BE49-F238E27FC236}">
                <a16:creationId xmlns:a16="http://schemas.microsoft.com/office/drawing/2014/main" id="{CB3BC211-A581-CA55-F7F7-1E4296AE2AB0}"/>
              </a:ext>
            </a:extLst>
          </p:cNvPr>
          <p:cNvSpPr/>
          <p:nvPr/>
        </p:nvSpPr>
        <p:spPr>
          <a:xfrm>
            <a:off x="3048000" y="544988"/>
            <a:ext cx="1245704" cy="591047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160831809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206</TotalTime>
  <Words>917</Words>
  <Application>Microsoft Office PowerPoint</Application>
  <PresentationFormat>Panorámica</PresentationFormat>
  <Paragraphs>68</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Calibri Light</vt:lpstr>
      <vt:lpstr>Times New Roman</vt:lpstr>
      <vt:lpstr>Wingdings</vt:lpstr>
      <vt:lpstr>Tema de Office</vt:lpstr>
      <vt:lpstr>Política y contrato (pacto) social.</vt:lpstr>
      <vt:lpstr>Contrato social. </vt:lpstr>
      <vt:lpstr>Presentación de PowerPoint</vt:lpstr>
      <vt:lpstr>Presentación de PowerPoint</vt:lpstr>
      <vt:lpstr>Presentación de PowerPoint</vt:lpstr>
      <vt:lpstr>Presentación de PowerPoint</vt:lpstr>
      <vt:lpstr>POLÍTICAS Y ESTRUCTURAS  DE LO COLECTIVO.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 y contrato (pacto) social.</dc:title>
  <dc:creator>LENOVO</dc:creator>
  <cp:lastModifiedBy>LENOVO</cp:lastModifiedBy>
  <cp:revision>7</cp:revision>
  <dcterms:created xsi:type="dcterms:W3CDTF">2025-05-12T13:00:33Z</dcterms:created>
  <dcterms:modified xsi:type="dcterms:W3CDTF">2025-05-18T00:24:34Z</dcterms:modified>
</cp:coreProperties>
</file>